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7251707f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7251707f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Pretty even split between cases settled and dismissed since 1997.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7251707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7251707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7251707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7251707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251707f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251707f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7251707f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7251707f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7251707f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7251707f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7251707f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7251707f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7251707f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7251707f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= TP / (TP+FP);  Accuracy in predicting our target.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= (TP + TN) / (TP+TN+FP+FN);   How often our model predict both the TP and TN.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9a64fe1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9a64fe1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= TP / (TP+FP);  Accuracy in predicting our target.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= (TP + TN) / (TP+TN+FP+FN);   How often our model predict both the TP and TN.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= TP / (TP + FN) = Predicted yes / total actual yes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9a64fe1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9a64fe1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= TP / (TP+FP);  Accuracy in predicting our target.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= (TP + TN) / (TP+TN+FP+FN);   How often our model predict both the TP and TN.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= TP / (TP + FN) = Predicted yes / total actual yes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7251707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7251707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94a9197e9_1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94a9197e9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94a9197e9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94a9197e9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a64fe1b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9a64fe1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9a64fe1b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9a64fe1b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7251707f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7251707f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7251707f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7251707f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892f7eb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892f7eb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9a64fe1b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9a64fe1b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9a64fe1b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9a64fe1b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94a9197e9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94a9197e9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94a9197e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94a9197e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*source: 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94a9197e9_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94a9197e9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7251707f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7251707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94a9197e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94a9197e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7251707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7251707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94a9197e9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94a9197e9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7251707f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7251707f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9a64fe1b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9a64fe1b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Pretty even split between cases settled and dismissed since 1997.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cikit-learn.org/stable/modules/generated/sklearn.linear_model.LogisticRegression.html#sklearn.linear_model.LogisticRegression.score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cikit-learn.org/stable/modules/generated/sklearn.linear_model.LogisticRegression.html#sklearn.linear_model.LogisticRegression.score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hyperlink" Target="http://securities.stanford.edu/index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744575"/>
            <a:ext cx="8520600" cy="9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PREDICTING OUTCOMES OF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SECURITIES CLASS ACTION PROCEEDINGS </a:t>
            </a:r>
            <a:endParaRPr sz="3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824800" y="4448275"/>
            <a:ext cx="39618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Chris Cirelli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Sarmad Ejaz</a:t>
            </a:r>
            <a:endParaRPr sz="1400"/>
          </a:p>
        </p:txBody>
      </p:sp>
      <p:sp>
        <p:nvSpPr>
          <p:cNvPr id="87" name="Google Shape;87;p13"/>
          <p:cNvSpPr txBox="1"/>
          <p:nvPr/>
        </p:nvSpPr>
        <p:spPr>
          <a:xfrm>
            <a:off x="4824800" y="3651725"/>
            <a:ext cx="42408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GSU - DATA MANAGEMENT COURSE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Fall 2018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311700" y="181400"/>
            <a:ext cx="8520600" cy="7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ANALYSIS - DERIVED FEATURES APPEARANCE &amp; DISMISSALS</a:t>
            </a:r>
            <a:endParaRPr sz="2200"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75" y="1052400"/>
            <a:ext cx="6552135" cy="382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419650" y="1446213"/>
            <a:ext cx="3497100" cy="3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Relationship</a:t>
            </a:r>
            <a:r>
              <a:rPr lang="en"/>
              <a:t>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Percentage of cases dismissed grouped by </a:t>
            </a:r>
            <a:r>
              <a:rPr lang="en" sz="1300"/>
              <a:t>plaintiff</a:t>
            </a:r>
            <a:r>
              <a:rPr lang="en" sz="1300"/>
              <a:t> firm.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Observations</a:t>
            </a:r>
            <a:r>
              <a:rPr lang="en"/>
              <a:t>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There is a </a:t>
            </a:r>
            <a:r>
              <a:rPr b="1" lang="en" sz="1300"/>
              <a:t>70% spread </a:t>
            </a:r>
            <a:r>
              <a:rPr lang="en" sz="1300"/>
              <a:t>between the plaintiff firm with the highest/lowest rate of dismissal.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These results may indicate something about the </a:t>
            </a:r>
            <a:r>
              <a:rPr b="1" lang="en" sz="1300"/>
              <a:t>quality</a:t>
            </a:r>
            <a:r>
              <a:rPr lang="en" sz="1300"/>
              <a:t> of the </a:t>
            </a:r>
            <a:r>
              <a:rPr b="1" lang="en" sz="1300"/>
              <a:t>plaintiff firm</a:t>
            </a:r>
            <a:r>
              <a:rPr lang="en" sz="1300"/>
              <a:t> </a:t>
            </a:r>
            <a:r>
              <a:rPr b="1" lang="en" sz="1300"/>
              <a:t>or</a:t>
            </a:r>
            <a:r>
              <a:rPr lang="en" sz="1300"/>
              <a:t> the </a:t>
            </a:r>
            <a:r>
              <a:rPr b="1" lang="en" sz="1300"/>
              <a:t>type</a:t>
            </a:r>
            <a:r>
              <a:rPr lang="en" sz="1300"/>
              <a:t> of </a:t>
            </a:r>
            <a:r>
              <a:rPr b="1" lang="en" sz="1300"/>
              <a:t>cases</a:t>
            </a:r>
            <a:r>
              <a:rPr lang="en" sz="1300"/>
              <a:t> they decide to take. 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Data: 2010 to present</a:t>
            </a:r>
            <a:r>
              <a:rPr lang="en" sz="1200"/>
              <a:t> </a:t>
            </a:r>
            <a:endParaRPr sz="1200"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Dismissal Rate </a:t>
            </a:r>
            <a:r>
              <a:rPr lang="en"/>
              <a:t>- Plaintiff Firm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900" y="1069275"/>
            <a:ext cx="4722192" cy="382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87" name="Google Shape;187;p23"/>
          <p:cNvCxnSpPr/>
          <p:nvPr/>
        </p:nvCxnSpPr>
        <p:spPr>
          <a:xfrm>
            <a:off x="4934065" y="1618350"/>
            <a:ext cx="363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4000"/>
              </a:srgbClr>
            </a:outerShdw>
          </a:effectLst>
        </p:spPr>
      </p:cxnSp>
      <p:cxnSp>
        <p:nvCxnSpPr>
          <p:cNvPr id="188" name="Google Shape;188;p23"/>
          <p:cNvCxnSpPr/>
          <p:nvPr/>
        </p:nvCxnSpPr>
        <p:spPr>
          <a:xfrm>
            <a:off x="4949952" y="4181718"/>
            <a:ext cx="3633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4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Dismissal Rate - Sector 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311700" y="1457275"/>
            <a:ext cx="3649200" cy="26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Relationship:</a:t>
            </a:r>
            <a:endParaRPr b="1" sz="14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Percentage of cases dismissed grouped by Sector.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Key Observations:</a:t>
            </a:r>
            <a:endParaRPr b="1" sz="14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There is a </a:t>
            </a:r>
            <a:r>
              <a:rPr b="1" lang="en" sz="1300">
                <a:solidFill>
                  <a:srgbClr val="000000"/>
                </a:solidFill>
              </a:rPr>
              <a:t>25%</a:t>
            </a:r>
            <a:r>
              <a:rPr lang="en" sz="1300">
                <a:solidFill>
                  <a:srgbClr val="000000"/>
                </a:solidFill>
              </a:rPr>
              <a:t> </a:t>
            </a:r>
            <a:r>
              <a:rPr b="1" lang="en" sz="1300">
                <a:solidFill>
                  <a:srgbClr val="000000"/>
                </a:solidFill>
              </a:rPr>
              <a:t>difference</a:t>
            </a:r>
            <a:r>
              <a:rPr lang="en" sz="1300">
                <a:solidFill>
                  <a:srgbClr val="000000"/>
                </a:solidFill>
              </a:rPr>
              <a:t> between the </a:t>
            </a:r>
            <a:r>
              <a:rPr b="1" lang="en" sz="1300">
                <a:solidFill>
                  <a:srgbClr val="000000"/>
                </a:solidFill>
              </a:rPr>
              <a:t>lowest</a:t>
            </a:r>
            <a:r>
              <a:rPr lang="en" sz="1300">
                <a:solidFill>
                  <a:srgbClr val="000000"/>
                </a:solidFill>
              </a:rPr>
              <a:t> and </a:t>
            </a:r>
            <a:r>
              <a:rPr b="1" lang="en" sz="1300">
                <a:solidFill>
                  <a:srgbClr val="000000"/>
                </a:solidFill>
              </a:rPr>
              <a:t>highest</a:t>
            </a:r>
            <a:r>
              <a:rPr lang="en" sz="1300">
                <a:solidFill>
                  <a:srgbClr val="000000"/>
                </a:solidFill>
              </a:rPr>
              <a:t> </a:t>
            </a:r>
            <a:r>
              <a:rPr b="1" lang="en" sz="1300">
                <a:solidFill>
                  <a:srgbClr val="000000"/>
                </a:solidFill>
              </a:rPr>
              <a:t>dismissal rate </a:t>
            </a:r>
            <a:r>
              <a:rPr lang="en" sz="1300">
                <a:solidFill>
                  <a:srgbClr val="000000"/>
                </a:solidFill>
              </a:rPr>
              <a:t>by </a:t>
            </a:r>
            <a:r>
              <a:rPr b="1" lang="en" sz="1300">
                <a:solidFill>
                  <a:srgbClr val="000000"/>
                </a:solidFill>
              </a:rPr>
              <a:t>sector</a:t>
            </a:r>
            <a:r>
              <a:rPr lang="en" sz="1300">
                <a:solidFill>
                  <a:srgbClr val="000000"/>
                </a:solidFill>
              </a:rPr>
              <a:t>. 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The dismissal rate does not follow the same sectors that receive the highest incidence of claims.  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675" y="1045500"/>
            <a:ext cx="4261325" cy="3820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96" name="Google Shape;196;p24"/>
          <p:cNvCxnSpPr/>
          <p:nvPr/>
        </p:nvCxnSpPr>
        <p:spPr>
          <a:xfrm>
            <a:off x="5238650" y="1539825"/>
            <a:ext cx="3309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5000"/>
              </a:srgbClr>
            </a:outerShdw>
          </a:effectLst>
        </p:spPr>
      </p:cxnSp>
      <p:cxnSp>
        <p:nvCxnSpPr>
          <p:cNvPr id="197" name="Google Shape;197;p24"/>
          <p:cNvCxnSpPr/>
          <p:nvPr/>
        </p:nvCxnSpPr>
        <p:spPr>
          <a:xfrm>
            <a:off x="5238650" y="2819985"/>
            <a:ext cx="3309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8000"/>
              </a:srgbClr>
            </a:outerShdw>
          </a:effectLst>
        </p:spPr>
      </p:cxnSp>
      <p:sp>
        <p:nvSpPr>
          <p:cNvPr id="198" name="Google Shape;198;p24"/>
          <p:cNvSpPr txBox="1"/>
          <p:nvPr/>
        </p:nvSpPr>
        <p:spPr>
          <a:xfrm>
            <a:off x="6114050" y="1039575"/>
            <a:ext cx="2381100" cy="18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Dismissal  Rate by Sector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Dismissal Rate - Judge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311700" y="1432250"/>
            <a:ext cx="3649200" cy="29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Relationship:</a:t>
            </a:r>
            <a:endParaRPr b="1" sz="14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Percentage of cases dismissed grouped by Judge.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Key Observations:</a:t>
            </a:r>
            <a:endParaRPr b="1" sz="14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There is a 70% difference between the lowest and highest dismissal rate by Judge. 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This could be indicative of judges that are more </a:t>
            </a:r>
            <a:r>
              <a:rPr lang="en" sz="1300">
                <a:solidFill>
                  <a:srgbClr val="000000"/>
                </a:solidFill>
              </a:rPr>
              <a:t>sympathetic to defendants or less “big business orientated”</a:t>
            </a:r>
            <a:r>
              <a:rPr lang="en" sz="1300">
                <a:solidFill>
                  <a:srgbClr val="000000"/>
                </a:solidFill>
              </a:rPr>
              <a:t> .  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205" name="Google Shape;205;p25"/>
          <p:cNvCxnSpPr/>
          <p:nvPr/>
        </p:nvCxnSpPr>
        <p:spPr>
          <a:xfrm>
            <a:off x="4248050" y="1744850"/>
            <a:ext cx="4483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5000"/>
              </a:srgbClr>
            </a:outerShdw>
          </a:effectLst>
        </p:spPr>
      </p:cxn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700" y="1246325"/>
            <a:ext cx="4878301" cy="36350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07" name="Google Shape;207;p25"/>
          <p:cNvCxnSpPr/>
          <p:nvPr/>
        </p:nvCxnSpPr>
        <p:spPr>
          <a:xfrm>
            <a:off x="4839200" y="4117298"/>
            <a:ext cx="3759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8000"/>
              </a:srgbClr>
            </a:outerShdw>
          </a:effectLst>
        </p:spPr>
      </p:cxnSp>
      <p:cxnSp>
        <p:nvCxnSpPr>
          <p:cNvPr id="208" name="Google Shape;208;p25"/>
          <p:cNvCxnSpPr/>
          <p:nvPr/>
        </p:nvCxnSpPr>
        <p:spPr>
          <a:xfrm>
            <a:off x="4874997" y="1675850"/>
            <a:ext cx="3759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8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Dismissal Rate - Court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311700" y="1152475"/>
            <a:ext cx="3649200" cy="3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Relationship</a:t>
            </a:r>
            <a:r>
              <a:rPr lang="en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Percentage of cases dismissed grouped by Judge.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Key Observations: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There is a 70% spread between the lowest and highest </a:t>
            </a:r>
            <a:r>
              <a:rPr lang="en" sz="1300">
                <a:solidFill>
                  <a:srgbClr val="000000"/>
                </a:solidFill>
              </a:rPr>
              <a:t>dismissal</a:t>
            </a:r>
            <a:r>
              <a:rPr lang="en" sz="1300">
                <a:solidFill>
                  <a:srgbClr val="000000"/>
                </a:solidFill>
              </a:rPr>
              <a:t> rate by Judge. 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This could be indicative of judges that are more sympathetic to defendants or less “big business orientated” .  </a:t>
            </a:r>
            <a:endParaRPr sz="1300">
              <a:solidFill>
                <a:srgbClr val="000000"/>
              </a:solidFill>
            </a:endParaRPr>
          </a:p>
        </p:txBody>
      </p:sp>
      <p:cxnSp>
        <p:nvCxnSpPr>
          <p:cNvPr id="215" name="Google Shape;215;p26"/>
          <p:cNvCxnSpPr/>
          <p:nvPr/>
        </p:nvCxnSpPr>
        <p:spPr>
          <a:xfrm>
            <a:off x="4248050" y="1744850"/>
            <a:ext cx="4483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5000"/>
              </a:srgbClr>
            </a:outerShdw>
          </a:effectLst>
        </p:spPr>
      </p:cxn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700" y="1246325"/>
            <a:ext cx="4878299" cy="36745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17" name="Google Shape;217;p26"/>
          <p:cNvCxnSpPr/>
          <p:nvPr/>
        </p:nvCxnSpPr>
        <p:spPr>
          <a:xfrm>
            <a:off x="4881900" y="4058783"/>
            <a:ext cx="3749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8000"/>
              </a:srgbClr>
            </a:outerShdw>
          </a:effectLst>
        </p:spPr>
      </p:cxnSp>
      <p:cxnSp>
        <p:nvCxnSpPr>
          <p:cNvPr id="218" name="Google Shape;218;p26"/>
          <p:cNvCxnSpPr/>
          <p:nvPr/>
        </p:nvCxnSpPr>
        <p:spPr>
          <a:xfrm>
            <a:off x="4881900" y="1708775"/>
            <a:ext cx="3749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98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Observation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311700" y="1229875"/>
            <a:ext cx="78900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Based on the preliminary analysis of a handful of </a:t>
            </a:r>
            <a:r>
              <a:rPr b="1" lang="en"/>
              <a:t>categorical attributes </a:t>
            </a:r>
            <a:r>
              <a:rPr lang="en"/>
              <a:t>associated with </a:t>
            </a:r>
            <a:r>
              <a:rPr b="1" lang="en"/>
              <a:t>SCA</a:t>
            </a:r>
            <a:r>
              <a:rPr b="1" lang="en"/>
              <a:t> case outcomes</a:t>
            </a:r>
            <a:r>
              <a:rPr lang="en"/>
              <a:t> suggests that we may be able to develop an </a:t>
            </a:r>
            <a:r>
              <a:rPr b="1" lang="en"/>
              <a:t>effective predictive model </a:t>
            </a:r>
            <a:r>
              <a:rPr lang="en"/>
              <a:t>for outcomes of </a:t>
            </a:r>
            <a:r>
              <a:rPr b="1" lang="en"/>
              <a:t>future securities class action </a:t>
            </a:r>
            <a:r>
              <a:rPr lang="en"/>
              <a:t>cases based on these attributes.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APPROACH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311700" y="1229875"/>
            <a:ext cx="85206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Algorithms: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Nearest Neighbor (KNN)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Naive Bayes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Logistic Regression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Random Forest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Performance Comparison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Feature Importance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Key Takeaways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Algorithm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311700" y="1152475"/>
            <a:ext cx="36492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Test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Utilized the Nearest Neighbor Algorithm to predict the outcome of the SCA lawsuits.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Years: 2000- 2018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3387 cases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49% Dismissal percentage (close to even)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Results</a:t>
            </a:r>
            <a:r>
              <a:rPr b="1" lang="en" sz="1200">
                <a:solidFill>
                  <a:srgbClr val="000000"/>
                </a:solidFill>
              </a:rPr>
              <a:t>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Model appears to perform best with 4-5 neighbors.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Precision:  When we predicted dismissal 64% of the time we were correct. 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Recall:  When the outcome was actually a dismissal, we were right 47% of the time.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Poor results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311700" y="4301650"/>
            <a:ext cx="5449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800" u="sng">
                <a:solidFill>
                  <a:srgbClr val="2878A2"/>
                </a:solidFill>
                <a:highlight>
                  <a:srgbClr val="FFFFFF"/>
                </a:highlight>
                <a:hlinkClick r:id="rId3"/>
              </a:rPr>
              <a:t>score</a:t>
            </a:r>
            <a:r>
              <a:rPr lang="en" sz="800">
                <a:solidFill>
                  <a:srgbClr val="1D1F22"/>
                </a:solidFill>
                <a:highlight>
                  <a:srgbClr val="FFFFFF"/>
                </a:highlight>
              </a:rPr>
              <a:t>(X, y[, sample_weight]) Returns the mean accuracy on the given test data and labels.</a:t>
            </a:r>
            <a:endParaRPr sz="800"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850" y="81425"/>
            <a:ext cx="4844148" cy="3246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9" name="Google Shape;239;p29"/>
          <p:cNvSpPr/>
          <p:nvPr/>
        </p:nvSpPr>
        <p:spPr>
          <a:xfrm>
            <a:off x="6331575" y="2332500"/>
            <a:ext cx="110400" cy="478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6559825" y="2288575"/>
            <a:ext cx="18627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</a:t>
            </a:r>
            <a:r>
              <a:rPr lang="en" sz="1200"/>
              <a:t>Performance</a:t>
            </a:r>
            <a:endParaRPr sz="1200"/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5">
            <a:alphaModFix/>
          </a:blip>
          <a:srcRect b="69225" l="50000" r="23993" t="19176"/>
          <a:stretch/>
        </p:blipFill>
        <p:spPr>
          <a:xfrm>
            <a:off x="4829850" y="3394050"/>
            <a:ext cx="4343597" cy="108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11700" y="410000"/>
            <a:ext cx="390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311700" y="1152475"/>
            <a:ext cx="36492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Test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Utilized the Logistic Regression Algorithm to predict the outcome of the SCA lawsuits.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Years: 2000- 2018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3387 cases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49% Dismissal percentage (close to even)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Results: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Logistic regression materially outperforms the KNN model.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Precision:  When we predicted dismissal 69% of the time we were correct. 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Recall:  Jumped to 77%.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Improved</a:t>
            </a:r>
            <a:r>
              <a:rPr lang="en" sz="1200">
                <a:solidFill>
                  <a:srgbClr val="000000"/>
                </a:solidFill>
              </a:rPr>
              <a:t> results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311700" y="4301650"/>
            <a:ext cx="5449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800" u="sng">
                <a:solidFill>
                  <a:srgbClr val="2878A2"/>
                </a:solidFill>
                <a:highlight>
                  <a:srgbClr val="FFFFFF"/>
                </a:highlight>
                <a:hlinkClick r:id="rId3"/>
              </a:rPr>
              <a:t>score</a:t>
            </a:r>
            <a:r>
              <a:rPr lang="en" sz="800">
                <a:solidFill>
                  <a:srgbClr val="1D1F22"/>
                </a:solidFill>
                <a:highlight>
                  <a:srgbClr val="FFFFFF"/>
                </a:highlight>
              </a:rPr>
              <a:t>(X, y[, sample_weight]) Returns the mean accuracy on the given test data and labels.</a:t>
            </a:r>
            <a:endParaRPr sz="800"/>
          </a:p>
        </p:txBody>
      </p:sp>
      <p:pic>
        <p:nvPicPr>
          <p:cNvPr id="249" name="Google Shape;249;p30"/>
          <p:cNvPicPr preferRelativeResize="0"/>
          <p:nvPr/>
        </p:nvPicPr>
        <p:blipFill rotWithShape="1">
          <a:blip r:embed="rId4">
            <a:alphaModFix/>
          </a:blip>
          <a:srcRect b="68724" l="51145" r="23379" t="18752"/>
          <a:stretch/>
        </p:blipFill>
        <p:spPr>
          <a:xfrm>
            <a:off x="4411824" y="1634050"/>
            <a:ext cx="4599648" cy="1271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4411825" y="1170200"/>
            <a:ext cx="25971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Classification Report Output: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311700" y="410000"/>
            <a:ext cx="3906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Pipeline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254425" y="1017800"/>
            <a:ext cx="3789300" cy="3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Algorithms: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</a:rPr>
              <a:t>KNN, Logistic Regression, Naive Bayes, Random Forest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Key Performance Indicators: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</a:rPr>
              <a:t>Precision, Recall, F1_score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Results: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Random Forest &amp; Logistic regression performed best for all KPI’s.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Superiority of the Random Forest model is due to its ability to not be affected by correlated variables and cause multicollinearity  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Assumptions</a:t>
            </a:r>
            <a:r>
              <a:rPr lang="en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Logistic regression performed better as our target variable is binary.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Random Forest performed better as we have features with high disparities between our target variable (dismissed/settled). 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00" y="314350"/>
            <a:ext cx="4620601" cy="356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750" y="310300"/>
            <a:ext cx="4818686" cy="36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800" y="305591"/>
            <a:ext cx="4583226" cy="3650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925075"/>
            <a:ext cx="8520600" cy="3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 - Securities Class Actions, D&amp;O Insurance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Statement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- Source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- Retrieval and storage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Analysis - Basic relationships &amp; observations between target and features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Application Machine Learning Algorithms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Key Takeaways &amp; Further Analysis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850" y="1038725"/>
            <a:ext cx="4878149" cy="2858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00" y="1017800"/>
            <a:ext cx="3702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Observations: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Interestingly, the Judge and Plaintiff firm appears to have the largest impact on the ability of the model to predict the correct outcome. 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Further research: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See how the model reacts to grouping the class duration into smaller buckets.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Usage: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Caution should be taken when  dealing with an new judge or Plaintiff firm with little historical experience in deciding Federal SCA cases 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CONCLUSION:</a:t>
            </a:r>
            <a:r>
              <a:rPr lang="en"/>
              <a:t>  </a:t>
            </a:r>
            <a:r>
              <a:rPr lang="en" sz="2400"/>
              <a:t>Key Takeaways &amp; Further Inspection</a:t>
            </a:r>
            <a:endParaRPr sz="2400"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311700" y="1229875"/>
            <a:ext cx="3751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r>
              <a:rPr lang="en"/>
              <a:t>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 to predict outcome SCA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scraper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Preliminary inspection showed positive results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models performed better than chance, with Logistic Regression and Random Forest performing best.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4291800" y="1229875"/>
            <a:ext cx="4144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Further Inspection</a:t>
            </a:r>
            <a:r>
              <a:rPr lang="en"/>
              <a:t>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Importance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Importance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build out dictionary of derived values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Chose a single model &amp; optimize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predictions for ongoing cases &amp; measure model performance.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CONTENT</a:t>
            </a:r>
            <a:endParaRPr/>
          </a:p>
        </p:txBody>
      </p:sp>
      <p:sp>
        <p:nvSpPr>
          <p:cNvPr id="284" name="Google Shape;284;p35"/>
          <p:cNvSpPr txBox="1"/>
          <p:nvPr/>
        </p:nvSpPr>
        <p:spPr>
          <a:xfrm>
            <a:off x="544800" y="1155875"/>
            <a:ext cx="8400300" cy="24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MYSQL TABLE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DATA INSPECTION FOR NULL VALUES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CASE DISMISSAL RATES BY YEAR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HEAT MAP:  DERIVED FEATURE APPEARANCE FOR ALL CASES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HEAT MAP:  DERIVED FEATURE APPEARANCE FOR SETTLEMENTS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 MYSQL TABLE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 rotWithShape="1">
          <a:blip r:embed="rId3">
            <a:alphaModFix/>
          </a:blip>
          <a:srcRect b="19061" l="438" r="0" t="0"/>
          <a:stretch/>
        </p:blipFill>
        <p:spPr>
          <a:xfrm>
            <a:off x="443775" y="1061450"/>
            <a:ext cx="8242550" cy="376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Data Inspection Phase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3">
            <a:alphaModFix/>
          </a:blip>
          <a:srcRect b="37558" l="53141" r="15318" t="12344"/>
          <a:stretch/>
        </p:blipFill>
        <p:spPr>
          <a:xfrm>
            <a:off x="4638274" y="1347300"/>
            <a:ext cx="3533904" cy="31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311700" y="1152475"/>
            <a:ext cx="3649200" cy="26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Observations</a:t>
            </a:r>
            <a:r>
              <a:rPr lang="en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The scraper was effective at scraping 100% of the values for all but three categories - case_status, case_summary, defendant_address. </a:t>
            </a:r>
            <a:r>
              <a:rPr lang="en" sz="1300">
                <a:solidFill>
                  <a:srgbClr val="000000"/>
                </a:solidFill>
              </a:rPr>
              <a:t>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ML Data Preparation</a:t>
            </a:r>
            <a:r>
              <a:rPr b="1" lang="en" sz="1300">
                <a:solidFill>
                  <a:srgbClr val="000000"/>
                </a:solidFill>
              </a:rPr>
              <a:t>: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Drop case_summary and defendant_address columns. 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Limit SQL query where case_status IS NOT NULL. 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Case Dismissal Rate By Year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11700" y="1152475"/>
            <a:ext cx="3649200" cy="26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Observations: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Dismissal Rates as a ratio to </a:t>
            </a:r>
            <a:r>
              <a:rPr lang="en" sz="1300">
                <a:solidFill>
                  <a:srgbClr val="000000"/>
                </a:solidFill>
              </a:rPr>
              <a:t>Dismissed</a:t>
            </a:r>
            <a:r>
              <a:rPr lang="en" sz="1300">
                <a:solidFill>
                  <a:srgbClr val="000000"/>
                </a:solidFill>
              </a:rPr>
              <a:t> + Settled progressively increases toward present time. 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sz="1300">
                <a:solidFill>
                  <a:srgbClr val="000000"/>
                </a:solidFill>
              </a:rPr>
              <a:t>Therefore, we should not use a time-series analysis without accounting for this distribution in the data toward dismissals. 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64511" l="52592" r="19140" t="18737"/>
          <a:stretch/>
        </p:blipFill>
        <p:spPr>
          <a:xfrm>
            <a:off x="4205000" y="1152475"/>
            <a:ext cx="4772477" cy="159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APPENDIX:  DERIVED FEATURES &amp; ALL CASES</a:t>
            </a:r>
            <a:r>
              <a:rPr lang="en" sz="2600"/>
              <a:t> </a:t>
            </a:r>
            <a:endParaRPr sz="2600"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75" y="1017800"/>
            <a:ext cx="5285458" cy="382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APPENDIX</a:t>
            </a:r>
            <a:r>
              <a:rPr lang="en" sz="2800"/>
              <a:t>: DERIVED VALUES &amp; SETTLEMENTS </a:t>
            </a:r>
            <a:endParaRPr sz="2800"/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25" y="1067125"/>
            <a:ext cx="7672427" cy="3820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Importance Derived vs Categorical Features</a:t>
            </a:r>
            <a:endParaRPr sz="2000"/>
          </a:p>
        </p:txBody>
      </p:sp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 b="3666" l="6549" r="9154" t="6234"/>
          <a:stretch/>
        </p:blipFill>
        <p:spPr>
          <a:xfrm>
            <a:off x="3912050" y="1311925"/>
            <a:ext cx="5231952" cy="359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79341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securities class action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or 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securities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fraud 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class action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is a lawsuit filed by investors who bought or sold a company's 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securities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within a specific period of time (known as a “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class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period”) and suffered economic injury as a result of violations of the </a:t>
            </a: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</a:rPr>
              <a:t>securities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laws*.</a:t>
            </a:r>
            <a:endParaRPr sz="1400"/>
          </a:p>
        </p:txBody>
      </p:sp>
      <p:sp>
        <p:nvSpPr>
          <p:cNvPr id="100" name="Google Shape;100;p15"/>
          <p:cNvSpPr txBox="1"/>
          <p:nvPr/>
        </p:nvSpPr>
        <p:spPr>
          <a:xfrm>
            <a:off x="311700" y="2000400"/>
            <a:ext cx="8796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"/>
              <a:buChar char="●"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Directors &amp; Officers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insurance is a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risk transfer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product that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indemnifies a company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its directors for the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defense costs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certain financial damages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result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filling of a s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ecurities class action lawsuit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2272400" y="2632975"/>
            <a:ext cx="3922200" cy="2217900"/>
          </a:xfrm>
          <a:prstGeom prst="horizontalScroll">
            <a:avLst>
              <a:gd fmla="val 12500" name="adj"/>
            </a:avLst>
          </a:prstGeom>
          <a:solidFill>
            <a:srgbClr val="0817CD">
              <a:alpha val="10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D&amp;O Market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$6bn Annual revenues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Since 1996: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$97 Billion  amounts paid by plaintiffs for SCA lawsuits  	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38,823 companies sued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311700" y="410000"/>
            <a:ext cx="8520600" cy="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 MODEL PERFORMANCE BASED YEAR OF CASE FILED</a:t>
            </a:r>
            <a:endParaRPr sz="2000"/>
          </a:p>
        </p:txBody>
      </p:sp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 b="5446" l="6472" r="7564" t="0"/>
          <a:stretch/>
        </p:blipFill>
        <p:spPr>
          <a:xfrm>
            <a:off x="4449375" y="1095375"/>
            <a:ext cx="4694628" cy="37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229875"/>
            <a:ext cx="4546500" cy="1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Securities Class Actions </a:t>
            </a:r>
            <a:r>
              <a:rPr b="1" lang="en" sz="1400"/>
              <a:t>lawsuits</a:t>
            </a:r>
            <a:r>
              <a:rPr lang="en" sz="1400"/>
              <a:t> are at an </a:t>
            </a:r>
            <a:r>
              <a:rPr b="1" lang="en" sz="1400"/>
              <a:t>all time high. 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Pricing </a:t>
            </a:r>
            <a:r>
              <a:rPr lang="en" sz="1400"/>
              <a:t>for D&amp;O Insurance is at an </a:t>
            </a:r>
            <a:r>
              <a:rPr b="1" lang="en" sz="1400"/>
              <a:t>all time low</a:t>
            </a:r>
            <a:r>
              <a:rPr lang="en" sz="1400"/>
              <a:t>.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Insurance </a:t>
            </a:r>
            <a:r>
              <a:rPr b="1" lang="en" sz="1400"/>
              <a:t>carriers</a:t>
            </a:r>
            <a:r>
              <a:rPr lang="en" sz="1400"/>
              <a:t> are </a:t>
            </a:r>
            <a:r>
              <a:rPr b="1" lang="en" sz="1400"/>
              <a:t>struggling</a:t>
            </a:r>
            <a:r>
              <a:rPr lang="en" sz="1400"/>
              <a:t> to provide D&amp;O insurance </a:t>
            </a:r>
            <a:r>
              <a:rPr b="1" lang="en" sz="1400"/>
              <a:t>profitably</a:t>
            </a:r>
            <a:r>
              <a:rPr lang="en" sz="1400"/>
              <a:t>. 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11171" l="34148" r="23811" t="29498"/>
          <a:stretch/>
        </p:blipFill>
        <p:spPr>
          <a:xfrm>
            <a:off x="4858300" y="558751"/>
            <a:ext cx="4232525" cy="3360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" name="Google Shape;109;p16"/>
          <p:cNvSpPr/>
          <p:nvPr/>
        </p:nvSpPr>
        <p:spPr>
          <a:xfrm>
            <a:off x="830025" y="3075225"/>
            <a:ext cx="3741900" cy="1728000"/>
          </a:xfrm>
          <a:prstGeom prst="horizontalScroll">
            <a:avLst>
              <a:gd fmla="val 12500" name="adj"/>
            </a:avLst>
          </a:prstGeom>
          <a:solidFill>
            <a:srgbClr val="0817CD">
              <a:alpha val="10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Presently, we are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 aware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a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predictive model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based on NLP and Machine Learning approaches to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outcomes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SCA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lawsuits. 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Statement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311700" y="1532425"/>
            <a:ext cx="82608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“B</a:t>
            </a:r>
            <a:r>
              <a:rPr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uild a </a:t>
            </a:r>
            <a:r>
              <a:rPr b="1"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predictive model</a:t>
            </a:r>
            <a:r>
              <a:rPr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 the </a:t>
            </a:r>
            <a:r>
              <a:rPr b="1"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outcomes</a:t>
            </a:r>
            <a:r>
              <a:rPr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1"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Securities Class Action</a:t>
            </a:r>
            <a:r>
              <a:rPr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lawsuits u</a:t>
            </a:r>
            <a:r>
              <a:rPr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tilizing </a:t>
            </a:r>
            <a:r>
              <a:rPr b="1"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publicly available information</a:t>
            </a:r>
            <a:r>
              <a:rPr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natural language processing</a:t>
            </a:r>
            <a:r>
              <a:rPr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machine learning </a:t>
            </a:r>
            <a:r>
              <a:rPr i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techniques.</a:t>
            </a:r>
            <a:endParaRPr i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152475"/>
            <a:ext cx="4512000" cy="17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Domain:		Securities Class Actions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Period:		1990 to present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Source:		Stanford Law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Cases:		+ 5,000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3628" l="16840" r="36446" t="7656"/>
          <a:stretch/>
        </p:blipFill>
        <p:spPr>
          <a:xfrm>
            <a:off x="5612950" y="639500"/>
            <a:ext cx="2957578" cy="3159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 rot="132395">
            <a:off x="3760715" y="2308887"/>
            <a:ext cx="1160961" cy="1117200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4016006" y="2028108"/>
            <a:ext cx="2517349" cy="2638018"/>
            <a:chOff x="4184863" y="1520198"/>
            <a:chExt cx="2958454" cy="3298347"/>
          </a:xfrm>
        </p:grpSpPr>
        <p:sp>
          <p:nvSpPr>
            <p:cNvPr id="129" name="Google Shape;129;p19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307BF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DERIVED VALUES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2" name="Google Shape;132;p19"/>
          <p:cNvGrpSpPr/>
          <p:nvPr/>
        </p:nvGrpSpPr>
        <p:grpSpPr>
          <a:xfrm>
            <a:off x="2886750" y="755202"/>
            <a:ext cx="2802504" cy="2577688"/>
            <a:chOff x="2857731" y="-71332"/>
            <a:chExt cx="3293577" cy="3222916"/>
          </a:xfrm>
        </p:grpSpPr>
        <p:sp>
          <p:nvSpPr>
            <p:cNvPr id="133" name="Google Shape;133;p19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0D5DDF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 txBox="1"/>
            <p:nvPr/>
          </p:nvSpPr>
          <p:spPr>
            <a:xfrm>
              <a:off x="3646387" y="1153114"/>
              <a:ext cx="1778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STRUCTURED VALUES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" name="Google Shape;136;p19"/>
          <p:cNvGrpSpPr/>
          <p:nvPr/>
        </p:nvGrpSpPr>
        <p:grpSpPr>
          <a:xfrm>
            <a:off x="2122774" y="2159653"/>
            <a:ext cx="2913850" cy="2497198"/>
            <a:chOff x="1959887" y="1684671"/>
            <a:chExt cx="3424433" cy="3122279"/>
          </a:xfrm>
        </p:grpSpPr>
        <p:sp>
          <p:nvSpPr>
            <p:cNvPr id="137" name="Google Shape;137;p19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0944A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 txBox="1"/>
            <p:nvPr/>
          </p:nvSpPr>
          <p:spPr>
            <a:xfrm flipH="1" rot="3725348">
              <a:off x="2796702" y="2979363"/>
              <a:ext cx="1839360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INSERT STATEMENTS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0" name="Google Shape;140;p19"/>
          <p:cNvSpPr txBox="1"/>
          <p:nvPr/>
        </p:nvSpPr>
        <p:spPr>
          <a:xfrm>
            <a:off x="3853301" y="2615596"/>
            <a:ext cx="1068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SCRAPER</a:t>
            </a:r>
            <a:endParaRPr b="1" sz="1300"/>
          </a:p>
        </p:txBody>
      </p:sp>
      <p:sp>
        <p:nvSpPr>
          <p:cNvPr id="141" name="Google Shape;141;p19"/>
          <p:cNvSpPr/>
          <p:nvPr/>
        </p:nvSpPr>
        <p:spPr>
          <a:xfrm>
            <a:off x="2170350" y="2486025"/>
            <a:ext cx="512400" cy="4734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5999650" y="2582675"/>
            <a:ext cx="512400" cy="4734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700" y="1450875"/>
            <a:ext cx="2495551" cy="24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7159400" y="2286525"/>
            <a:ext cx="12222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Database</a:t>
            </a:r>
            <a:endParaRPr sz="1800"/>
          </a:p>
        </p:txBody>
      </p:sp>
      <p:sp>
        <p:nvSpPr>
          <p:cNvPr id="145" name="Google Shape;14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Retrieval Process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7074175" y="2714625"/>
            <a:ext cx="14778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Attributes:	68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Date Time:	7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Categorical	9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Derived		52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 b="249" l="0" r="71198" t="0"/>
          <a:stretch/>
        </p:blipFill>
        <p:spPr>
          <a:xfrm>
            <a:off x="0" y="1548473"/>
            <a:ext cx="2170350" cy="21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5">
            <a:alphaModFix/>
          </a:blip>
          <a:srcRect b="-1986" l="57743" r="21918" t="78729"/>
          <a:stretch/>
        </p:blipFill>
        <p:spPr>
          <a:xfrm>
            <a:off x="311700" y="3281600"/>
            <a:ext cx="1855150" cy="4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160050" y="3281600"/>
            <a:ext cx="1744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Case Level Pages</a:t>
            </a:r>
            <a:endParaRPr sz="1000"/>
          </a:p>
        </p:txBody>
      </p:sp>
      <p:sp>
        <p:nvSpPr>
          <p:cNvPr id="150" name="Google Shape;150;p19"/>
          <p:cNvSpPr txBox="1"/>
          <p:nvPr/>
        </p:nvSpPr>
        <p:spPr>
          <a:xfrm>
            <a:off x="41225" y="3759650"/>
            <a:ext cx="2396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http://securities.stanford.edu/index.html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MACHINE LEARNING DATASET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08725" y="1727300"/>
            <a:ext cx="1992600" cy="16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Categorical Attributes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Sector	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Industry	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Headquarters (jurisdiction)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Company_market (exchange)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Court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Judge			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Plaintiff_firm	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Class_Duration</a:t>
            </a:r>
            <a:endParaRPr sz="1000"/>
          </a:p>
        </p:txBody>
      </p:sp>
      <p:sp>
        <p:nvSpPr>
          <p:cNvPr id="157" name="Google Shape;157;p20"/>
          <p:cNvSpPr txBox="1"/>
          <p:nvPr/>
        </p:nvSpPr>
        <p:spPr>
          <a:xfrm>
            <a:off x="4243150" y="1692650"/>
            <a:ext cx="1823400" cy="2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Allegations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Breach_Fiduciary_Duties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Proxy_violation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Related_parties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Stock_Drop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Customers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Corporate_Governance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Conflicts_Interest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Accounting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Fees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Failed_disclose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False_misleading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Commissions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Heavy_trading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Sexual_Misconduct, Data_breach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2308100" y="1692650"/>
            <a:ext cx="20430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Financial Metrics Mentioned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Net_Income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Cash_Flow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Revenue_Rec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Documents Referenced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10K_Filling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10Q_Filling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Press_Release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Proxy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Statute/Claim Type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1934_Exchange_Act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1933_Act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Derivative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10b5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Class_action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ERISA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FCPA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SEC_Investigation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5970863" y="1727300"/>
            <a:ext cx="1258800" cy="10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Quarter of Alleged Wrongful Act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First Quarter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Second_Quarter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Fourth_Quarter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Third_Quarter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7325400" y="1808600"/>
            <a:ext cx="13215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Transaction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Merger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Bankruptcy Secondary_Offering, IPO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449125" y="1277075"/>
            <a:ext cx="1632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Scraped Values</a:t>
            </a:r>
            <a:endParaRPr b="1" u="sng"/>
          </a:p>
        </p:txBody>
      </p:sp>
      <p:sp>
        <p:nvSpPr>
          <p:cNvPr id="162" name="Google Shape;162;p20"/>
          <p:cNvSpPr txBox="1"/>
          <p:nvPr/>
        </p:nvSpPr>
        <p:spPr>
          <a:xfrm>
            <a:off x="2346182" y="1277075"/>
            <a:ext cx="5826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Derived</a:t>
            </a:r>
            <a:r>
              <a:rPr b="1" lang="en" u="sng"/>
              <a:t> Values</a:t>
            </a:r>
            <a:r>
              <a:rPr b="1" lang="en"/>
              <a:t> - </a:t>
            </a:r>
            <a:r>
              <a:rPr b="1" lang="en"/>
              <a:t>Appearance</a:t>
            </a:r>
            <a:r>
              <a:rPr b="1" lang="en"/>
              <a:t> (1/0) In Lawsuit Description 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PRELIMINARY DATA ANALYSIS - DISTRIBUTION</a:t>
            </a:r>
            <a:endParaRPr sz="2800"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311700" y="2241100"/>
            <a:ext cx="2346000" cy="20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Dependent Variable</a:t>
            </a:r>
            <a:r>
              <a:rPr lang="en" sz="1600"/>
              <a:t>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Case Status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/>
              <a:t>Independent Variables</a:t>
            </a:r>
            <a:r>
              <a:rPr lang="en" sz="1600"/>
              <a:t>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Plaintiff Firm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Sector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Judge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Court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9" name="Google Shape;169;p21"/>
          <p:cNvSpPr txBox="1"/>
          <p:nvPr/>
        </p:nvSpPr>
        <p:spPr>
          <a:xfrm>
            <a:off x="311700" y="1214950"/>
            <a:ext cx="86865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Are there </a:t>
            </a:r>
            <a:r>
              <a:rPr b="1" lang="en" sz="1800"/>
              <a:t>basic relationships</a:t>
            </a:r>
            <a:r>
              <a:rPr lang="en" sz="1800"/>
              <a:t> between our </a:t>
            </a:r>
            <a:r>
              <a:rPr b="1" lang="en" sz="1800"/>
              <a:t>independent </a:t>
            </a:r>
            <a:r>
              <a:rPr lang="en" sz="1800"/>
              <a:t>and </a:t>
            </a:r>
            <a:r>
              <a:rPr b="1" lang="en" sz="1800"/>
              <a:t>dependent</a:t>
            </a:r>
            <a:r>
              <a:rPr lang="en" sz="1800"/>
              <a:t> variables that can provide </a:t>
            </a:r>
            <a:r>
              <a:rPr b="1" lang="en" sz="1800"/>
              <a:t>insight</a:t>
            </a:r>
            <a:r>
              <a:rPr lang="en" sz="1800"/>
              <a:t> into </a:t>
            </a:r>
            <a:r>
              <a:rPr b="1" lang="en" sz="1800"/>
              <a:t>which factors</a:t>
            </a:r>
            <a:r>
              <a:rPr lang="en" sz="1800"/>
              <a:t> may be </a:t>
            </a:r>
            <a:r>
              <a:rPr b="1" lang="en" sz="1800"/>
              <a:t>most predictive</a:t>
            </a:r>
            <a:r>
              <a:rPr lang="en" sz="1800"/>
              <a:t> of a </a:t>
            </a:r>
            <a:r>
              <a:rPr b="1" lang="en" sz="1800"/>
              <a:t>case dismissal?</a:t>
            </a:r>
            <a:endParaRPr b="1" sz="1800"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71082" l="51689" r="31966" t="7974"/>
          <a:stretch/>
        </p:blipFill>
        <p:spPr>
          <a:xfrm>
            <a:off x="3061900" y="2890003"/>
            <a:ext cx="2346000" cy="16908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2974650" y="2241100"/>
            <a:ext cx="2726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Dismissal Rate </a:t>
            </a:r>
            <a:r>
              <a:rPr lang="en" sz="1600"/>
              <a:t>(All Cases):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48% all cases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4">
            <a:alphaModFix/>
          </a:blip>
          <a:srcRect b="64511" l="52592" r="32841" t="18737"/>
          <a:stretch/>
        </p:blipFill>
        <p:spPr>
          <a:xfrm>
            <a:off x="6032975" y="2890000"/>
            <a:ext cx="2613994" cy="16909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5984550" y="2241100"/>
            <a:ext cx="2792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Dismissal Rate By Year</a:t>
            </a:r>
            <a:r>
              <a:rPr lang="en" sz="1600"/>
              <a:t>: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No evenly distributed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